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9" r:id="rId4"/>
    <p:sldId id="260" r:id="rId5"/>
    <p:sldId id="272" r:id="rId6"/>
    <p:sldId id="273" r:id="rId7"/>
    <p:sldId id="261" r:id="rId8"/>
    <p:sldId id="274" r:id="rId9"/>
    <p:sldId id="275" r:id="rId10"/>
    <p:sldId id="276" r:id="rId11"/>
    <p:sldId id="262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71" r:id="rId2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8F2F39-4307-445A-96E1-CC049B785DD5}" type="doc">
      <dgm:prSet loTypeId="urn:microsoft.com/office/officeart/2005/8/layout/vList5" loCatId="list" qsTypeId="urn:microsoft.com/office/officeart/2005/8/quickstyle/3d2#1" qsCatId="3D" csTypeId="urn:microsoft.com/office/officeart/2005/8/colors/colorful2" csCatId="colorful" phldr="1"/>
      <dgm:spPr/>
      <dgm:t>
        <a:bodyPr/>
        <a:lstStyle/>
        <a:p>
          <a:endParaRPr lang="hr-HR"/>
        </a:p>
      </dgm:t>
    </dgm:pt>
    <dgm:pt modelId="{87B130FB-7912-4F27-A313-3CFC2BD797BB}">
      <dgm:prSet phldrT="[Text]"/>
      <dgm:spPr/>
      <dgm:t>
        <a:bodyPr/>
        <a:lstStyle/>
        <a:p>
          <a:r>
            <a:rPr lang="hr-HR" dirty="0" smtClean="0"/>
            <a:t>Brz porast stanovništva</a:t>
          </a:r>
          <a:endParaRPr lang="hr-HR" dirty="0"/>
        </a:p>
      </dgm:t>
    </dgm:pt>
    <dgm:pt modelId="{E721D9C6-317C-4E90-B7E6-334223696C26}" type="parTrans" cxnId="{2DDD03F3-1CB1-4627-ACFC-F9B42F4F9D6A}">
      <dgm:prSet/>
      <dgm:spPr/>
      <dgm:t>
        <a:bodyPr/>
        <a:lstStyle/>
        <a:p>
          <a:endParaRPr lang="hr-HR"/>
        </a:p>
      </dgm:t>
    </dgm:pt>
    <dgm:pt modelId="{4729105A-29D1-4C70-9964-2E39BFBEF3FE}" type="sibTrans" cxnId="{2DDD03F3-1CB1-4627-ACFC-F9B42F4F9D6A}">
      <dgm:prSet/>
      <dgm:spPr/>
      <dgm:t>
        <a:bodyPr/>
        <a:lstStyle/>
        <a:p>
          <a:endParaRPr lang="hr-HR"/>
        </a:p>
      </dgm:t>
    </dgm:pt>
    <dgm:pt modelId="{E8753A0B-C185-4A2E-9DAA-ED3DF23D90CA}">
      <dgm:prSet phldrT="[Text]"/>
      <dgm:spPr/>
      <dgm:t>
        <a:bodyPr/>
        <a:lstStyle/>
        <a:p>
          <a:r>
            <a:rPr lang="hr-HR" dirty="0" smtClean="0"/>
            <a:t>Velik udio mladog stanovništva</a:t>
          </a:r>
          <a:endParaRPr lang="hr-HR" dirty="0"/>
        </a:p>
      </dgm:t>
    </dgm:pt>
    <dgm:pt modelId="{0DAEAF33-A82B-4937-BB69-070BABE7ABE8}" type="parTrans" cxnId="{46873356-3393-44A1-997B-6AD501892F3A}">
      <dgm:prSet/>
      <dgm:spPr/>
      <dgm:t>
        <a:bodyPr/>
        <a:lstStyle/>
        <a:p>
          <a:endParaRPr lang="hr-HR"/>
        </a:p>
      </dgm:t>
    </dgm:pt>
    <dgm:pt modelId="{6296E607-D50D-428A-9408-FCCEDCD6E092}" type="sibTrans" cxnId="{46873356-3393-44A1-997B-6AD501892F3A}">
      <dgm:prSet/>
      <dgm:spPr/>
      <dgm:t>
        <a:bodyPr/>
        <a:lstStyle/>
        <a:p>
          <a:endParaRPr lang="hr-HR"/>
        </a:p>
      </dgm:t>
    </dgm:pt>
    <dgm:pt modelId="{FEA74AAD-771E-49FD-893F-746F1F1F5B23}">
      <dgm:prSet phldrT="[Text]"/>
      <dgm:spPr/>
      <dgm:t>
        <a:bodyPr/>
        <a:lstStyle/>
        <a:p>
          <a:r>
            <a:rPr lang="hr-HR" dirty="0" smtClean="0"/>
            <a:t>Nepovoljna gospodarska struktura</a:t>
          </a:r>
          <a:endParaRPr lang="hr-HR" dirty="0"/>
        </a:p>
      </dgm:t>
    </dgm:pt>
    <dgm:pt modelId="{72A6D13A-0D04-467F-AEA4-0B145D025382}" type="parTrans" cxnId="{B56BDD2B-BACF-4927-8BEB-271DF29E6500}">
      <dgm:prSet/>
      <dgm:spPr/>
      <dgm:t>
        <a:bodyPr/>
        <a:lstStyle/>
        <a:p>
          <a:endParaRPr lang="hr-HR"/>
        </a:p>
      </dgm:t>
    </dgm:pt>
    <dgm:pt modelId="{0C192791-ACFD-4444-87A0-B074BFD182EC}" type="sibTrans" cxnId="{B56BDD2B-BACF-4927-8BEB-271DF29E6500}">
      <dgm:prSet/>
      <dgm:spPr/>
      <dgm:t>
        <a:bodyPr/>
        <a:lstStyle/>
        <a:p>
          <a:endParaRPr lang="hr-HR"/>
        </a:p>
      </dgm:t>
    </dgm:pt>
    <dgm:pt modelId="{7E4145A8-04D6-432A-A7C5-346A2AA13E5A}">
      <dgm:prSet phldrT="[Text]"/>
      <dgm:spPr/>
      <dgm:t>
        <a:bodyPr/>
        <a:lstStyle/>
        <a:p>
          <a:r>
            <a:rPr lang="hr-HR" dirty="0" smtClean="0"/>
            <a:t>Većina živi od poljoprivrede</a:t>
          </a:r>
          <a:endParaRPr lang="hr-HR" dirty="0"/>
        </a:p>
      </dgm:t>
    </dgm:pt>
    <dgm:pt modelId="{D29421B3-21DA-44A5-B0B8-46AD84203217}" type="parTrans" cxnId="{136368FD-3C73-4ECD-A906-BDF177920465}">
      <dgm:prSet/>
      <dgm:spPr/>
      <dgm:t>
        <a:bodyPr/>
        <a:lstStyle/>
        <a:p>
          <a:endParaRPr lang="hr-HR"/>
        </a:p>
      </dgm:t>
    </dgm:pt>
    <dgm:pt modelId="{CEA6620D-548F-4CDF-8C56-429B367D7379}" type="sibTrans" cxnId="{136368FD-3C73-4ECD-A906-BDF177920465}">
      <dgm:prSet/>
      <dgm:spPr/>
      <dgm:t>
        <a:bodyPr/>
        <a:lstStyle/>
        <a:p>
          <a:endParaRPr lang="hr-HR"/>
        </a:p>
      </dgm:t>
    </dgm:pt>
    <dgm:pt modelId="{6CF70210-94DC-47AF-BC6B-A66C5F22C59D}">
      <dgm:prSet phldrT="[Text]"/>
      <dgm:spPr/>
      <dgm:t>
        <a:bodyPr/>
        <a:lstStyle/>
        <a:p>
          <a:r>
            <a:rPr lang="hr-HR" dirty="0" smtClean="0"/>
            <a:t>Neravnomjerna raspodjela poljoprivrednog zemljišta</a:t>
          </a:r>
          <a:endParaRPr lang="hr-HR" dirty="0"/>
        </a:p>
      </dgm:t>
    </dgm:pt>
    <dgm:pt modelId="{BAB000A4-4168-450E-BBDA-5F158133E113}" type="parTrans" cxnId="{530AA502-D9A1-4E09-93CA-37DF7712BFFB}">
      <dgm:prSet/>
      <dgm:spPr/>
      <dgm:t>
        <a:bodyPr/>
        <a:lstStyle/>
        <a:p>
          <a:endParaRPr lang="hr-HR"/>
        </a:p>
      </dgm:t>
    </dgm:pt>
    <dgm:pt modelId="{2D4423BD-D6C3-4F38-AD16-5AD2D2FC569F}" type="sibTrans" cxnId="{530AA502-D9A1-4E09-93CA-37DF7712BFFB}">
      <dgm:prSet/>
      <dgm:spPr/>
      <dgm:t>
        <a:bodyPr/>
        <a:lstStyle/>
        <a:p>
          <a:endParaRPr lang="hr-HR"/>
        </a:p>
      </dgm:t>
    </dgm:pt>
    <dgm:pt modelId="{D029514E-D71C-477F-8006-6A26F469C099}">
      <dgm:prSet phldrT="[Text]"/>
      <dgm:spPr/>
      <dgm:t>
        <a:bodyPr/>
        <a:lstStyle/>
        <a:p>
          <a:r>
            <a:rPr lang="hr-HR" dirty="0" smtClean="0"/>
            <a:t>Zaduženost</a:t>
          </a:r>
          <a:endParaRPr lang="hr-HR" dirty="0"/>
        </a:p>
      </dgm:t>
    </dgm:pt>
    <dgm:pt modelId="{C71CD122-4E5D-4084-8D9C-ED79FC2AF277}" type="parTrans" cxnId="{77C18B73-DD84-4446-BE0C-C88A8AF2FD1D}">
      <dgm:prSet/>
      <dgm:spPr/>
      <dgm:t>
        <a:bodyPr/>
        <a:lstStyle/>
        <a:p>
          <a:endParaRPr lang="hr-HR"/>
        </a:p>
      </dgm:t>
    </dgm:pt>
    <dgm:pt modelId="{A99DAA7A-5D1D-4362-AC9F-38CB716F774C}" type="sibTrans" cxnId="{77C18B73-DD84-4446-BE0C-C88A8AF2FD1D}">
      <dgm:prSet/>
      <dgm:spPr/>
      <dgm:t>
        <a:bodyPr/>
        <a:lstStyle/>
        <a:p>
          <a:endParaRPr lang="hr-HR"/>
        </a:p>
      </dgm:t>
    </dgm:pt>
    <dgm:pt modelId="{0D6602F3-3743-48B4-AE23-6ED2CFE284C0}">
      <dgm:prSet phldrT="[Text]"/>
      <dgm:spPr/>
      <dgm:t>
        <a:bodyPr/>
        <a:lstStyle/>
        <a:p>
          <a:r>
            <a:rPr lang="hr-HR" dirty="0" smtClean="0"/>
            <a:t>Ovisnost o Angloamerici – glavnina vanjske trgovine</a:t>
          </a:r>
          <a:endParaRPr lang="hr-HR" dirty="0"/>
        </a:p>
      </dgm:t>
    </dgm:pt>
    <dgm:pt modelId="{6DC87767-4D96-4449-A9FA-A04ECB0C1C40}" type="parTrans" cxnId="{92B5A0BA-1BF6-4F1D-A0B8-0F25373091BA}">
      <dgm:prSet/>
      <dgm:spPr/>
      <dgm:t>
        <a:bodyPr/>
        <a:lstStyle/>
        <a:p>
          <a:endParaRPr lang="hr-HR"/>
        </a:p>
      </dgm:t>
    </dgm:pt>
    <dgm:pt modelId="{09C71483-B7CE-49B3-AD69-5CB1B2B3E1B8}" type="sibTrans" cxnId="{92B5A0BA-1BF6-4F1D-A0B8-0F25373091BA}">
      <dgm:prSet/>
      <dgm:spPr/>
      <dgm:t>
        <a:bodyPr/>
        <a:lstStyle/>
        <a:p>
          <a:endParaRPr lang="hr-HR"/>
        </a:p>
      </dgm:t>
    </dgm:pt>
    <dgm:pt modelId="{B76D005B-14D0-4534-ACCD-7AC736FA52DE}">
      <dgm:prSet/>
      <dgm:spPr/>
      <dgm:t>
        <a:bodyPr/>
        <a:lstStyle/>
        <a:p>
          <a:r>
            <a:rPr lang="hr-HR" dirty="0" smtClean="0"/>
            <a:t>Gospodarske i političke krize</a:t>
          </a:r>
          <a:endParaRPr lang="hr-HR" dirty="0"/>
        </a:p>
      </dgm:t>
    </dgm:pt>
    <dgm:pt modelId="{6BB3436B-FD2D-47CA-82E7-08CA4771EE51}" type="parTrans" cxnId="{5BEA4EA3-2FBD-46C5-B688-A6F6A92610CF}">
      <dgm:prSet/>
      <dgm:spPr/>
      <dgm:t>
        <a:bodyPr/>
        <a:lstStyle/>
        <a:p>
          <a:endParaRPr lang="hr-HR"/>
        </a:p>
      </dgm:t>
    </dgm:pt>
    <dgm:pt modelId="{50F22D42-679C-4C1A-8306-F4A5A0FCA3A3}" type="sibTrans" cxnId="{5BEA4EA3-2FBD-46C5-B688-A6F6A92610CF}">
      <dgm:prSet/>
      <dgm:spPr/>
      <dgm:t>
        <a:bodyPr/>
        <a:lstStyle/>
        <a:p>
          <a:endParaRPr lang="hr-HR"/>
        </a:p>
      </dgm:t>
    </dgm:pt>
    <dgm:pt modelId="{40416A7D-8084-45CB-84AC-C136DB82935A}">
      <dgm:prSet/>
      <dgm:spPr/>
      <dgm:t>
        <a:bodyPr/>
        <a:lstStyle/>
        <a:p>
          <a:r>
            <a:rPr lang="hr-HR" dirty="0" smtClean="0"/>
            <a:t>Koče napredak</a:t>
          </a:r>
          <a:endParaRPr lang="hr-HR" dirty="0"/>
        </a:p>
      </dgm:t>
    </dgm:pt>
    <dgm:pt modelId="{D5DAAE88-D2D6-46C8-A2B4-D0C90A73F8B1}" type="parTrans" cxnId="{4CE1E70E-79A0-4FCE-9634-30B659B085BE}">
      <dgm:prSet/>
      <dgm:spPr/>
      <dgm:t>
        <a:bodyPr/>
        <a:lstStyle/>
        <a:p>
          <a:endParaRPr lang="hr-HR"/>
        </a:p>
      </dgm:t>
    </dgm:pt>
    <dgm:pt modelId="{9661E1F4-A269-43D4-8508-08A040F038AF}" type="sibTrans" cxnId="{4CE1E70E-79A0-4FCE-9634-30B659B085BE}">
      <dgm:prSet/>
      <dgm:spPr/>
      <dgm:t>
        <a:bodyPr/>
        <a:lstStyle/>
        <a:p>
          <a:endParaRPr lang="hr-HR"/>
        </a:p>
      </dgm:t>
    </dgm:pt>
    <dgm:pt modelId="{25CC2E31-9DD7-4B80-8681-14BF29051903}" type="pres">
      <dgm:prSet presAssocID="{768F2F39-4307-445A-96E1-CC049B785DD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06FC704E-B2D5-428E-B76A-D2757894CD38}" type="pres">
      <dgm:prSet presAssocID="{87B130FB-7912-4F27-A313-3CFC2BD797BB}" presName="linNode" presStyleCnt="0"/>
      <dgm:spPr/>
    </dgm:pt>
    <dgm:pt modelId="{5A3D7E41-C849-493F-BC95-A5E9BC79DEAB}" type="pres">
      <dgm:prSet presAssocID="{87B130FB-7912-4F27-A313-3CFC2BD797B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22F28A7-E806-4D73-A7D3-00663139F2FF}" type="pres">
      <dgm:prSet presAssocID="{87B130FB-7912-4F27-A313-3CFC2BD797BB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C99DF40-CF91-4F82-9C23-90582A7D6FDC}" type="pres">
      <dgm:prSet presAssocID="{4729105A-29D1-4C70-9964-2E39BFBEF3FE}" presName="sp" presStyleCnt="0"/>
      <dgm:spPr/>
    </dgm:pt>
    <dgm:pt modelId="{C588B3BF-A4DE-4640-A98E-C8594D068104}" type="pres">
      <dgm:prSet presAssocID="{FEA74AAD-771E-49FD-893F-746F1F1F5B23}" presName="linNode" presStyleCnt="0"/>
      <dgm:spPr/>
    </dgm:pt>
    <dgm:pt modelId="{33A70C4F-E4AE-4128-A8FF-F56733730443}" type="pres">
      <dgm:prSet presAssocID="{FEA74AAD-771E-49FD-893F-746F1F1F5B23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CA673A9-7763-4EE9-AA1F-DDED56F528AD}" type="pres">
      <dgm:prSet presAssocID="{FEA74AAD-771E-49FD-893F-746F1F1F5B23}" presName="descendantText" presStyleLbl="alignAccFollowNode1" presStyleIdx="1" presStyleCnt="4" custScaleY="17962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867B71F-15B2-4393-BC76-8B2FE7BFE68C}" type="pres">
      <dgm:prSet presAssocID="{0C192791-ACFD-4444-87A0-B074BFD182EC}" presName="sp" presStyleCnt="0"/>
      <dgm:spPr/>
    </dgm:pt>
    <dgm:pt modelId="{9FFD92CA-1CE0-4CA9-9BD7-0073E70C2917}" type="pres">
      <dgm:prSet presAssocID="{D029514E-D71C-477F-8006-6A26F469C099}" presName="linNode" presStyleCnt="0"/>
      <dgm:spPr/>
    </dgm:pt>
    <dgm:pt modelId="{052A7437-76DB-42B1-BA13-A0397BD1CE0F}" type="pres">
      <dgm:prSet presAssocID="{D029514E-D71C-477F-8006-6A26F469C099}" presName="parentText" presStyleLbl="node1" presStyleIdx="2" presStyleCnt="4" custLinFactNeighborY="-191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4ECCA70-C7BF-457D-8D5F-641900611D1B}" type="pres">
      <dgm:prSet presAssocID="{D029514E-D71C-477F-8006-6A26F469C099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7FAD75F-F27E-4782-B159-472D3116547A}" type="pres">
      <dgm:prSet presAssocID="{A99DAA7A-5D1D-4362-AC9F-38CB716F774C}" presName="sp" presStyleCnt="0"/>
      <dgm:spPr/>
    </dgm:pt>
    <dgm:pt modelId="{07415E52-D596-465F-A15F-1978DFF2CB31}" type="pres">
      <dgm:prSet presAssocID="{B76D005B-14D0-4534-ACCD-7AC736FA52DE}" presName="linNode" presStyleCnt="0"/>
      <dgm:spPr/>
    </dgm:pt>
    <dgm:pt modelId="{F81E7950-0BF0-44FA-A632-85D3542F5D75}" type="pres">
      <dgm:prSet presAssocID="{B76D005B-14D0-4534-ACCD-7AC736FA52DE}" presName="parentText" presStyleLbl="node1" presStyleIdx="3" presStyleCnt="4" custLinFactNeighborY="2162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29244BC-F649-4D71-8B91-97543BEC1E2F}" type="pres">
      <dgm:prSet presAssocID="{B76D005B-14D0-4534-ACCD-7AC736FA52DE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B56BDD2B-BACF-4927-8BEB-271DF29E6500}" srcId="{768F2F39-4307-445A-96E1-CC049B785DD5}" destId="{FEA74AAD-771E-49FD-893F-746F1F1F5B23}" srcOrd="1" destOrd="0" parTransId="{72A6D13A-0D04-467F-AEA4-0B145D025382}" sibTransId="{0C192791-ACFD-4444-87A0-B074BFD182EC}"/>
    <dgm:cxn modelId="{5BEA4EA3-2FBD-46C5-B688-A6F6A92610CF}" srcId="{768F2F39-4307-445A-96E1-CC049B785DD5}" destId="{B76D005B-14D0-4534-ACCD-7AC736FA52DE}" srcOrd="3" destOrd="0" parTransId="{6BB3436B-FD2D-47CA-82E7-08CA4771EE51}" sibTransId="{50F22D42-679C-4C1A-8306-F4A5A0FCA3A3}"/>
    <dgm:cxn modelId="{77C18B73-DD84-4446-BE0C-C88A8AF2FD1D}" srcId="{768F2F39-4307-445A-96E1-CC049B785DD5}" destId="{D029514E-D71C-477F-8006-6A26F469C099}" srcOrd="2" destOrd="0" parTransId="{C71CD122-4E5D-4084-8D9C-ED79FC2AF277}" sibTransId="{A99DAA7A-5D1D-4362-AC9F-38CB716F774C}"/>
    <dgm:cxn modelId="{A5A77E32-01B7-451C-80CB-0493463AB367}" type="presOf" srcId="{87B130FB-7912-4F27-A313-3CFC2BD797BB}" destId="{5A3D7E41-C849-493F-BC95-A5E9BC79DEAB}" srcOrd="0" destOrd="0" presId="urn:microsoft.com/office/officeart/2005/8/layout/vList5"/>
    <dgm:cxn modelId="{46873356-3393-44A1-997B-6AD501892F3A}" srcId="{87B130FB-7912-4F27-A313-3CFC2BD797BB}" destId="{E8753A0B-C185-4A2E-9DAA-ED3DF23D90CA}" srcOrd="0" destOrd="0" parTransId="{0DAEAF33-A82B-4937-BB69-070BABE7ABE8}" sibTransId="{6296E607-D50D-428A-9408-FCCEDCD6E092}"/>
    <dgm:cxn modelId="{3B0D880C-5B45-45E7-B22B-B43A494EC914}" type="presOf" srcId="{40416A7D-8084-45CB-84AC-C136DB82935A}" destId="{C29244BC-F649-4D71-8B91-97543BEC1E2F}" srcOrd="0" destOrd="0" presId="urn:microsoft.com/office/officeart/2005/8/layout/vList5"/>
    <dgm:cxn modelId="{EE80ECF3-2DC6-42D3-9BC4-122E0C98208B}" type="presOf" srcId="{E8753A0B-C185-4A2E-9DAA-ED3DF23D90CA}" destId="{F22F28A7-E806-4D73-A7D3-00663139F2FF}" srcOrd="0" destOrd="0" presId="urn:microsoft.com/office/officeart/2005/8/layout/vList5"/>
    <dgm:cxn modelId="{4CE1E70E-79A0-4FCE-9634-30B659B085BE}" srcId="{B76D005B-14D0-4534-ACCD-7AC736FA52DE}" destId="{40416A7D-8084-45CB-84AC-C136DB82935A}" srcOrd="0" destOrd="0" parTransId="{D5DAAE88-D2D6-46C8-A2B4-D0C90A73F8B1}" sibTransId="{9661E1F4-A269-43D4-8508-08A040F038AF}"/>
    <dgm:cxn modelId="{79E1DFEA-BC29-4294-9041-B57E1283FD3B}" type="presOf" srcId="{FEA74AAD-771E-49FD-893F-746F1F1F5B23}" destId="{33A70C4F-E4AE-4128-A8FF-F56733730443}" srcOrd="0" destOrd="0" presId="urn:microsoft.com/office/officeart/2005/8/layout/vList5"/>
    <dgm:cxn modelId="{92B5A0BA-1BF6-4F1D-A0B8-0F25373091BA}" srcId="{D029514E-D71C-477F-8006-6A26F469C099}" destId="{0D6602F3-3743-48B4-AE23-6ED2CFE284C0}" srcOrd="0" destOrd="0" parTransId="{6DC87767-4D96-4449-A9FA-A04ECB0C1C40}" sibTransId="{09C71483-B7CE-49B3-AD69-5CB1B2B3E1B8}"/>
    <dgm:cxn modelId="{955C2C78-C167-4D6D-BA43-02AAAD8D7229}" type="presOf" srcId="{7E4145A8-04D6-432A-A7C5-346A2AA13E5A}" destId="{9CA673A9-7763-4EE9-AA1F-DDED56F528AD}" srcOrd="0" destOrd="0" presId="urn:microsoft.com/office/officeart/2005/8/layout/vList5"/>
    <dgm:cxn modelId="{D4F99E0B-40BB-4769-A21D-958D58244B5B}" type="presOf" srcId="{D029514E-D71C-477F-8006-6A26F469C099}" destId="{052A7437-76DB-42B1-BA13-A0397BD1CE0F}" srcOrd="0" destOrd="0" presId="urn:microsoft.com/office/officeart/2005/8/layout/vList5"/>
    <dgm:cxn modelId="{2DDD03F3-1CB1-4627-ACFC-F9B42F4F9D6A}" srcId="{768F2F39-4307-445A-96E1-CC049B785DD5}" destId="{87B130FB-7912-4F27-A313-3CFC2BD797BB}" srcOrd="0" destOrd="0" parTransId="{E721D9C6-317C-4E90-B7E6-334223696C26}" sibTransId="{4729105A-29D1-4C70-9964-2E39BFBEF3FE}"/>
    <dgm:cxn modelId="{136368FD-3C73-4ECD-A906-BDF177920465}" srcId="{FEA74AAD-771E-49FD-893F-746F1F1F5B23}" destId="{7E4145A8-04D6-432A-A7C5-346A2AA13E5A}" srcOrd="0" destOrd="0" parTransId="{D29421B3-21DA-44A5-B0B8-46AD84203217}" sibTransId="{CEA6620D-548F-4CDF-8C56-429B367D7379}"/>
    <dgm:cxn modelId="{66C2EA45-ACFB-4FF2-A0B6-5128D17153EF}" type="presOf" srcId="{0D6602F3-3743-48B4-AE23-6ED2CFE284C0}" destId="{54ECCA70-C7BF-457D-8D5F-641900611D1B}" srcOrd="0" destOrd="0" presId="urn:microsoft.com/office/officeart/2005/8/layout/vList5"/>
    <dgm:cxn modelId="{00309811-993E-4C63-82DF-B374C82E01D0}" type="presOf" srcId="{6CF70210-94DC-47AF-BC6B-A66C5F22C59D}" destId="{9CA673A9-7763-4EE9-AA1F-DDED56F528AD}" srcOrd="0" destOrd="1" presId="urn:microsoft.com/office/officeart/2005/8/layout/vList5"/>
    <dgm:cxn modelId="{D448477D-6FE5-483C-B875-75B36C85BAC1}" type="presOf" srcId="{768F2F39-4307-445A-96E1-CC049B785DD5}" destId="{25CC2E31-9DD7-4B80-8681-14BF29051903}" srcOrd="0" destOrd="0" presId="urn:microsoft.com/office/officeart/2005/8/layout/vList5"/>
    <dgm:cxn modelId="{530AA502-D9A1-4E09-93CA-37DF7712BFFB}" srcId="{FEA74AAD-771E-49FD-893F-746F1F1F5B23}" destId="{6CF70210-94DC-47AF-BC6B-A66C5F22C59D}" srcOrd="1" destOrd="0" parTransId="{BAB000A4-4168-450E-BBDA-5F158133E113}" sibTransId="{2D4423BD-D6C3-4F38-AD16-5AD2D2FC569F}"/>
    <dgm:cxn modelId="{C3E80D36-067C-4662-8636-1FD5EAA3E411}" type="presOf" srcId="{B76D005B-14D0-4534-ACCD-7AC736FA52DE}" destId="{F81E7950-0BF0-44FA-A632-85D3542F5D75}" srcOrd="0" destOrd="0" presId="urn:microsoft.com/office/officeart/2005/8/layout/vList5"/>
    <dgm:cxn modelId="{F6BF62A4-9895-489A-BA11-08B39FCA4031}" type="presParOf" srcId="{25CC2E31-9DD7-4B80-8681-14BF29051903}" destId="{06FC704E-B2D5-428E-B76A-D2757894CD38}" srcOrd="0" destOrd="0" presId="urn:microsoft.com/office/officeart/2005/8/layout/vList5"/>
    <dgm:cxn modelId="{D93FFF04-9958-496F-A1ED-241047E9FFE0}" type="presParOf" srcId="{06FC704E-B2D5-428E-B76A-D2757894CD38}" destId="{5A3D7E41-C849-493F-BC95-A5E9BC79DEAB}" srcOrd="0" destOrd="0" presId="urn:microsoft.com/office/officeart/2005/8/layout/vList5"/>
    <dgm:cxn modelId="{1B51F3DD-CE12-4484-A5CE-FA64F40C834F}" type="presParOf" srcId="{06FC704E-B2D5-428E-B76A-D2757894CD38}" destId="{F22F28A7-E806-4D73-A7D3-00663139F2FF}" srcOrd="1" destOrd="0" presId="urn:microsoft.com/office/officeart/2005/8/layout/vList5"/>
    <dgm:cxn modelId="{AF77E5C9-F2D7-454B-8D95-717B34A2AB81}" type="presParOf" srcId="{25CC2E31-9DD7-4B80-8681-14BF29051903}" destId="{BC99DF40-CF91-4F82-9C23-90582A7D6FDC}" srcOrd="1" destOrd="0" presId="urn:microsoft.com/office/officeart/2005/8/layout/vList5"/>
    <dgm:cxn modelId="{E444111A-F663-4296-8ABC-C2F92B0B3678}" type="presParOf" srcId="{25CC2E31-9DD7-4B80-8681-14BF29051903}" destId="{C588B3BF-A4DE-4640-A98E-C8594D068104}" srcOrd="2" destOrd="0" presId="urn:microsoft.com/office/officeart/2005/8/layout/vList5"/>
    <dgm:cxn modelId="{BA058EED-6B7C-4F27-88CA-96F2FFC92A40}" type="presParOf" srcId="{C588B3BF-A4DE-4640-A98E-C8594D068104}" destId="{33A70C4F-E4AE-4128-A8FF-F56733730443}" srcOrd="0" destOrd="0" presId="urn:microsoft.com/office/officeart/2005/8/layout/vList5"/>
    <dgm:cxn modelId="{E8EBAAB7-098C-4E81-BDB7-20EF1A01B0CC}" type="presParOf" srcId="{C588B3BF-A4DE-4640-A98E-C8594D068104}" destId="{9CA673A9-7763-4EE9-AA1F-DDED56F528AD}" srcOrd="1" destOrd="0" presId="urn:microsoft.com/office/officeart/2005/8/layout/vList5"/>
    <dgm:cxn modelId="{345743B4-7D76-4136-BB15-684A43BEAA23}" type="presParOf" srcId="{25CC2E31-9DD7-4B80-8681-14BF29051903}" destId="{6867B71F-15B2-4393-BC76-8B2FE7BFE68C}" srcOrd="3" destOrd="0" presId="urn:microsoft.com/office/officeart/2005/8/layout/vList5"/>
    <dgm:cxn modelId="{1702F1DC-20A8-4C7E-94AA-F3086F85384A}" type="presParOf" srcId="{25CC2E31-9DD7-4B80-8681-14BF29051903}" destId="{9FFD92CA-1CE0-4CA9-9BD7-0073E70C2917}" srcOrd="4" destOrd="0" presId="urn:microsoft.com/office/officeart/2005/8/layout/vList5"/>
    <dgm:cxn modelId="{2595835A-4C52-4CB5-8C22-D94218547474}" type="presParOf" srcId="{9FFD92CA-1CE0-4CA9-9BD7-0073E70C2917}" destId="{052A7437-76DB-42B1-BA13-A0397BD1CE0F}" srcOrd="0" destOrd="0" presId="urn:microsoft.com/office/officeart/2005/8/layout/vList5"/>
    <dgm:cxn modelId="{57BC297C-659A-47D2-9ACD-3226538C8713}" type="presParOf" srcId="{9FFD92CA-1CE0-4CA9-9BD7-0073E70C2917}" destId="{54ECCA70-C7BF-457D-8D5F-641900611D1B}" srcOrd="1" destOrd="0" presId="urn:microsoft.com/office/officeart/2005/8/layout/vList5"/>
    <dgm:cxn modelId="{47660D63-54D8-43AC-9B33-53D441E65814}" type="presParOf" srcId="{25CC2E31-9DD7-4B80-8681-14BF29051903}" destId="{47FAD75F-F27E-4782-B159-472D3116547A}" srcOrd="5" destOrd="0" presId="urn:microsoft.com/office/officeart/2005/8/layout/vList5"/>
    <dgm:cxn modelId="{2C98BDCC-86F1-4CBA-8508-5E72F479E030}" type="presParOf" srcId="{25CC2E31-9DD7-4B80-8681-14BF29051903}" destId="{07415E52-D596-465F-A15F-1978DFF2CB31}" srcOrd="6" destOrd="0" presId="urn:microsoft.com/office/officeart/2005/8/layout/vList5"/>
    <dgm:cxn modelId="{4C4A3260-EDF4-4A99-BA4B-9529C2191A0E}" type="presParOf" srcId="{07415E52-D596-465F-A15F-1978DFF2CB31}" destId="{F81E7950-0BF0-44FA-A632-85D3542F5D75}" srcOrd="0" destOrd="0" presId="urn:microsoft.com/office/officeart/2005/8/layout/vList5"/>
    <dgm:cxn modelId="{EBDF44C5-6A95-4037-9BCD-5F3A881E5E9B}" type="presParOf" srcId="{07415E52-D596-465F-A15F-1978DFF2CB31}" destId="{C29244BC-F649-4D71-8B91-97543BEC1E2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F28A7-E806-4D73-A7D3-00663139F2FF}">
      <dsp:nvSpPr>
        <dsp:cNvPr id="0" name=""/>
        <dsp:cNvSpPr/>
      </dsp:nvSpPr>
      <dsp:spPr>
        <a:xfrm rot="5400000">
          <a:off x="5197861" y="-2133165"/>
          <a:ext cx="796533" cy="526694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200" kern="1200" dirty="0" smtClean="0"/>
            <a:t>Velik udio mladog stanovništva</a:t>
          </a:r>
          <a:endParaRPr lang="hr-HR" sz="2200" kern="1200" dirty="0"/>
        </a:p>
      </dsp:txBody>
      <dsp:txXfrm rot="-5400000">
        <a:off x="2962656" y="140924"/>
        <a:ext cx="5228060" cy="718765"/>
      </dsp:txXfrm>
    </dsp:sp>
    <dsp:sp modelId="{5A3D7E41-C849-493F-BC95-A5E9BC79DEAB}">
      <dsp:nvSpPr>
        <dsp:cNvPr id="0" name=""/>
        <dsp:cNvSpPr/>
      </dsp:nvSpPr>
      <dsp:spPr>
        <a:xfrm>
          <a:off x="0" y="2473"/>
          <a:ext cx="2962656" cy="99566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 smtClean="0"/>
            <a:t>Brz porast stanovništva</a:t>
          </a:r>
          <a:endParaRPr lang="hr-HR" sz="2300" kern="1200" dirty="0"/>
        </a:p>
      </dsp:txBody>
      <dsp:txXfrm>
        <a:off x="48604" y="51077"/>
        <a:ext cx="2865448" cy="898459"/>
      </dsp:txXfrm>
    </dsp:sp>
    <dsp:sp modelId="{9CA673A9-7763-4EE9-AA1F-DDED56F528AD}">
      <dsp:nvSpPr>
        <dsp:cNvPr id="0" name=""/>
        <dsp:cNvSpPr/>
      </dsp:nvSpPr>
      <dsp:spPr>
        <a:xfrm rot="5400000">
          <a:off x="4869836" y="-865040"/>
          <a:ext cx="1430733" cy="5256662"/>
        </a:xfrm>
        <a:prstGeom prst="round2SameRect">
          <a:avLst/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200" kern="1200" dirty="0" smtClean="0"/>
            <a:t>Većina živi od poljoprivrede</a:t>
          </a:r>
          <a:endParaRPr lang="hr-HR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200" kern="1200" dirty="0" smtClean="0"/>
            <a:t>Neravnomjerna raspodjela poljoprivrednog zemljišta</a:t>
          </a:r>
          <a:endParaRPr lang="hr-HR" sz="2200" kern="1200" dirty="0"/>
        </a:p>
      </dsp:txBody>
      <dsp:txXfrm rot="-5400000">
        <a:off x="2956872" y="1117767"/>
        <a:ext cx="5186819" cy="1291047"/>
      </dsp:txXfrm>
    </dsp:sp>
    <dsp:sp modelId="{33A70C4F-E4AE-4128-A8FF-F56733730443}">
      <dsp:nvSpPr>
        <dsp:cNvPr id="0" name=""/>
        <dsp:cNvSpPr/>
      </dsp:nvSpPr>
      <dsp:spPr>
        <a:xfrm>
          <a:off x="0" y="1265457"/>
          <a:ext cx="2956872" cy="995667"/>
        </a:xfrm>
        <a:prstGeom prst="round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 smtClean="0"/>
            <a:t>Nepovoljna gospodarska struktura</a:t>
          </a:r>
          <a:endParaRPr lang="hr-HR" sz="2300" kern="1200" dirty="0"/>
        </a:p>
      </dsp:txBody>
      <dsp:txXfrm>
        <a:off x="48604" y="1314061"/>
        <a:ext cx="2859664" cy="898459"/>
      </dsp:txXfrm>
    </dsp:sp>
    <dsp:sp modelId="{54ECCA70-C7BF-457D-8D5F-641900611D1B}">
      <dsp:nvSpPr>
        <dsp:cNvPr id="0" name=""/>
        <dsp:cNvSpPr/>
      </dsp:nvSpPr>
      <dsp:spPr>
        <a:xfrm rot="5400000">
          <a:off x="5197861" y="392802"/>
          <a:ext cx="796533" cy="5266944"/>
        </a:xfrm>
        <a:prstGeom prst="round2SameRect">
          <a:avLst/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200" kern="1200" dirty="0" smtClean="0"/>
            <a:t>Ovisnost o Angloamerici – glavnina vanjske trgovine</a:t>
          </a:r>
          <a:endParaRPr lang="hr-HR" sz="2200" kern="1200" dirty="0"/>
        </a:p>
      </dsp:txBody>
      <dsp:txXfrm rot="-5400000">
        <a:off x="2962656" y="2666891"/>
        <a:ext cx="5228060" cy="718765"/>
      </dsp:txXfrm>
    </dsp:sp>
    <dsp:sp modelId="{052A7437-76DB-42B1-BA13-A0397BD1CE0F}">
      <dsp:nvSpPr>
        <dsp:cNvPr id="0" name=""/>
        <dsp:cNvSpPr/>
      </dsp:nvSpPr>
      <dsp:spPr>
        <a:xfrm>
          <a:off x="0" y="2509393"/>
          <a:ext cx="2962656" cy="995667"/>
        </a:xfrm>
        <a:prstGeom prst="round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 smtClean="0"/>
            <a:t>Zaduženost</a:t>
          </a:r>
          <a:endParaRPr lang="hr-HR" sz="2300" kern="1200" dirty="0"/>
        </a:p>
      </dsp:txBody>
      <dsp:txXfrm>
        <a:off x="48604" y="2557997"/>
        <a:ext cx="2865448" cy="898459"/>
      </dsp:txXfrm>
    </dsp:sp>
    <dsp:sp modelId="{C29244BC-F649-4D71-8B91-97543BEC1E2F}">
      <dsp:nvSpPr>
        <dsp:cNvPr id="0" name=""/>
        <dsp:cNvSpPr/>
      </dsp:nvSpPr>
      <dsp:spPr>
        <a:xfrm rot="5400000">
          <a:off x="5197861" y="1438253"/>
          <a:ext cx="796533" cy="5266944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200" kern="1200" dirty="0" smtClean="0"/>
            <a:t>Koče napredak</a:t>
          </a:r>
          <a:endParaRPr lang="hr-HR" sz="2200" kern="1200" dirty="0"/>
        </a:p>
      </dsp:txBody>
      <dsp:txXfrm rot="-5400000">
        <a:off x="2962656" y="3712342"/>
        <a:ext cx="5228060" cy="718765"/>
      </dsp:txXfrm>
    </dsp:sp>
    <dsp:sp modelId="{F81E7950-0BF0-44FA-A632-85D3542F5D75}">
      <dsp:nvSpPr>
        <dsp:cNvPr id="0" name=""/>
        <dsp:cNvSpPr/>
      </dsp:nvSpPr>
      <dsp:spPr>
        <a:xfrm>
          <a:off x="0" y="3576364"/>
          <a:ext cx="2962656" cy="995667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 smtClean="0"/>
            <a:t>Gospodarske i političke krize</a:t>
          </a:r>
          <a:endParaRPr lang="hr-HR" sz="2300" kern="1200" dirty="0"/>
        </a:p>
      </dsp:txBody>
      <dsp:txXfrm>
        <a:off x="48604" y="3624968"/>
        <a:ext cx="2865448" cy="8984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FD68E0-146D-4869-BF80-6787EEDDA498}" type="datetimeFigureOut">
              <a:rPr lang="hr-HR" smtClean="0"/>
              <a:t>20.5.2021.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D036E-7D4D-4C6E-BE5B-2BF97C3786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242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http://data.worldbank.org/indicator/NY.GDP.PCAP.CD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99ECDAA-FEF3-4CF6-B1C0-55E5796CF6E6}" type="slidenum">
              <a:rPr lang="hr-HR" altLang="sr-Latn-RS"/>
              <a:pPr/>
              <a:t>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606383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http://www.vecernji.hr/svijet/u-latinskoj-americi-broj-siromasnih-17-manji-u-20-godina-351655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http://www.novilist.hr/Vijesti/Svijet/U-Latinskoj-Americi-cak-81-milijun-djece-je-siromasno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01AAF0F-3307-4515-BF08-C398587300EF}" type="slidenum">
              <a:rPr lang="hr-HR" altLang="sr-Latn-RS"/>
              <a:pPr/>
              <a:t>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98061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https://www.youtube.com/watch?v=5eKYyD14d_0 Food Inc trailer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https://www.youtube.com/watch?v=2Oq24hITFTY Food Inc. movie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842FD32-4FDE-4FE9-9341-23033E3BA607}" type="slidenum">
              <a:rPr lang="hr-HR" altLang="sr-Latn-RS"/>
              <a:pPr/>
              <a:t>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79045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http://www.enciklopedija.hr/Natuknica.aspx?ID=48605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http://www.dalmacijanews.hr/clanak/4dzr-proizvodnja-palmina-ulja-ugrozava-prasume#/clanak/4dzr-proizvodnja-palmina-ulja-ugrozava-prasume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770EE87-6202-435E-B846-F97FD02BBEDC}" type="slidenum">
              <a:rPr lang="hr-HR" altLang="sr-Latn-RS"/>
              <a:pPr/>
              <a:t>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719931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Fotografije: Itaipu, Hoover dam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http://proleksis.lzmk.hr/27001/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http://www.rajnazemlji.hr/znamenitost/hooverova-brana/190/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7FA307A-0F33-4B3C-82B1-D02225832991}" type="slidenum">
              <a:rPr lang="hr-HR" altLang="sr-Latn-RS"/>
              <a:pPr/>
              <a:t>11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87010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DD76-E7EC-4743-B63B-A9B35F507A87}" type="datetimeFigureOut">
              <a:rPr lang="hr-HR" smtClean="0"/>
              <a:t>20.5.2021.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F2D6-3A53-4560-9C6B-85A7684B46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1060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DD76-E7EC-4743-B63B-A9B35F507A87}" type="datetimeFigureOut">
              <a:rPr lang="hr-HR" smtClean="0"/>
              <a:t>20.5.2021.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F2D6-3A53-4560-9C6B-85A7684B46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7145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DD76-E7EC-4743-B63B-A9B35F507A87}" type="datetimeFigureOut">
              <a:rPr lang="hr-HR" smtClean="0"/>
              <a:t>20.5.2021.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F2D6-3A53-4560-9C6B-85A7684B46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198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DD76-E7EC-4743-B63B-A9B35F507A87}" type="datetimeFigureOut">
              <a:rPr lang="hr-HR" smtClean="0"/>
              <a:t>20.5.2021.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F2D6-3A53-4560-9C6B-85A7684B46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0889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DD76-E7EC-4743-B63B-A9B35F507A87}" type="datetimeFigureOut">
              <a:rPr lang="hr-HR" smtClean="0"/>
              <a:t>20.5.2021.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F2D6-3A53-4560-9C6B-85A7684B46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210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DD76-E7EC-4743-B63B-A9B35F507A87}" type="datetimeFigureOut">
              <a:rPr lang="hr-HR" smtClean="0"/>
              <a:t>20.5.2021.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F2D6-3A53-4560-9C6B-85A7684B46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887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DD76-E7EC-4743-B63B-A9B35F507A87}" type="datetimeFigureOut">
              <a:rPr lang="hr-HR" smtClean="0"/>
              <a:t>20.5.2021.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F2D6-3A53-4560-9C6B-85A7684B46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4365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DD76-E7EC-4743-B63B-A9B35F507A87}" type="datetimeFigureOut">
              <a:rPr lang="hr-HR" smtClean="0"/>
              <a:t>20.5.2021.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F2D6-3A53-4560-9C6B-85A7684B46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7186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DD76-E7EC-4743-B63B-A9B35F507A87}" type="datetimeFigureOut">
              <a:rPr lang="hr-HR" smtClean="0"/>
              <a:t>20.5.2021.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F2D6-3A53-4560-9C6B-85A7684B46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025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DD76-E7EC-4743-B63B-A9B35F507A87}" type="datetimeFigureOut">
              <a:rPr lang="hr-HR" smtClean="0"/>
              <a:t>20.5.2021.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F2D6-3A53-4560-9C6B-85A7684B46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6626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DD76-E7EC-4743-B63B-A9B35F507A87}" type="datetimeFigureOut">
              <a:rPr lang="hr-HR" smtClean="0"/>
              <a:t>20.5.2021.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F2D6-3A53-4560-9C6B-85A7684B46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142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ADD76-E7EC-4743-B63B-A9B35F507A87}" type="datetimeFigureOut">
              <a:rPr lang="hr-HR" smtClean="0"/>
              <a:t>20.5.2021.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CF2D6-3A53-4560-9C6B-85A7684B4683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3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A7RJT4FaQ0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4400" b="1" dirty="0"/>
              <a:t>Gospodarska obilježja Amerika</a:t>
            </a:r>
            <a:endParaRPr lang="hr-HR" sz="4400" dirty="0"/>
          </a:p>
        </p:txBody>
      </p:sp>
      <p:sp>
        <p:nvSpPr>
          <p:cNvPr id="4" name="Pravokutnik 3"/>
          <p:cNvSpPr/>
          <p:nvPr/>
        </p:nvSpPr>
        <p:spPr>
          <a:xfrm>
            <a:off x="1471749" y="1968137"/>
            <a:ext cx="9196251" cy="12366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 smtClean="0">
                <a:solidFill>
                  <a:schemeClr val="tx1"/>
                </a:solidFill>
              </a:rPr>
              <a:t>SJEVERNA I JUŽNA AMERIKA</a:t>
            </a:r>
            <a:endParaRPr lang="hr-HR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4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61122" y="1002743"/>
            <a:ext cx="10515600" cy="1325563"/>
          </a:xfrm>
        </p:spPr>
        <p:txBody>
          <a:bodyPr/>
          <a:lstStyle/>
          <a:p>
            <a:r>
              <a:rPr lang="hr-HR" dirty="0" smtClean="0"/>
              <a:t>Šumarstvo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62339" y="2498063"/>
            <a:ext cx="10515600" cy="4351338"/>
          </a:xfrm>
        </p:spPr>
        <p:txBody>
          <a:bodyPr/>
          <a:lstStyle/>
          <a:p>
            <a:r>
              <a:rPr lang="hr-HR" dirty="0" smtClean="0"/>
              <a:t>Kanada- </a:t>
            </a:r>
            <a:r>
              <a:rPr lang="hr-HR" b="1" dirty="0" smtClean="0"/>
              <a:t>održivo gospodarenje šumama</a:t>
            </a:r>
          </a:p>
          <a:p>
            <a:pPr>
              <a:buFontTx/>
              <a:buChar char="-"/>
            </a:pPr>
            <a:r>
              <a:rPr lang="hr-HR" dirty="0" smtClean="0"/>
              <a:t>Održavanje šumskih površina i pošumljavanje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 Brazil-</a:t>
            </a:r>
            <a:r>
              <a:rPr lang="hr-HR" b="1" dirty="0"/>
              <a:t> </a:t>
            </a:r>
            <a:r>
              <a:rPr lang="hr-HR" b="1" dirty="0" smtClean="0"/>
              <a:t>jednostavna </a:t>
            </a:r>
            <a:r>
              <a:rPr lang="hr-HR" b="1" dirty="0"/>
              <a:t>selektivna </a:t>
            </a:r>
            <a:r>
              <a:rPr lang="hr-HR" b="1" dirty="0" smtClean="0"/>
              <a:t>sječa</a:t>
            </a:r>
            <a:endParaRPr lang="hr-HR" dirty="0" smtClean="0"/>
          </a:p>
          <a:p>
            <a:pPr>
              <a:buFontTx/>
              <a:buChar char="-"/>
            </a:pPr>
            <a:r>
              <a:rPr lang="hr-HR" dirty="0" smtClean="0"/>
              <a:t>Nelegalna sječa, a pošumljavanje </a:t>
            </a:r>
            <a:r>
              <a:rPr lang="hr-HR" dirty="0"/>
              <a:t>je </a:t>
            </a:r>
            <a:r>
              <a:rPr lang="hr-HR" dirty="0" smtClean="0"/>
              <a:t>skromno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smtClean="0">
                <a:solidFill>
                  <a:schemeClr val="accent6"/>
                </a:solidFill>
              </a:rPr>
              <a:t>Deforestacija</a:t>
            </a:r>
            <a:r>
              <a:rPr lang="hr-HR" dirty="0"/>
              <a:t> </a:t>
            </a:r>
            <a:r>
              <a:rPr lang="hr-HR" b="1" dirty="0"/>
              <a:t>radi dobivanja poljoprivrednih površina</a:t>
            </a:r>
            <a:r>
              <a:rPr lang="hr-HR" dirty="0"/>
              <a:t> (soje, govedarstvo), </a:t>
            </a:r>
            <a:r>
              <a:rPr lang="hr-HR" b="1" dirty="0"/>
              <a:t>površinskog rudarenja, izgradnje hidroelektrana i prometnica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948" y="889045"/>
            <a:ext cx="5116052" cy="2878521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7382256" y="3881264"/>
            <a:ext cx="4052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b="1" i="0" dirty="0" smtClean="0">
                <a:solidFill>
                  <a:srgbClr val="383838"/>
                </a:solidFill>
                <a:effectLst/>
                <a:latin typeface="Nunito"/>
              </a:rPr>
              <a:t>Deforestacija šumskih površina amazonske prašume</a:t>
            </a:r>
            <a:endParaRPr lang="hr-HR" sz="1200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7559039" y="455061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600" b="1" i="0" dirty="0" smtClean="0">
                <a:solidFill>
                  <a:srgbClr val="383838"/>
                </a:solidFill>
                <a:effectLst/>
                <a:latin typeface="Nunito"/>
                <a:hlinkClick r:id="rId3"/>
              </a:rPr>
              <a:t>Krčenjem šuma ugrožen veliki dio Amazonije</a:t>
            </a:r>
            <a:r>
              <a:rPr lang="hr-HR" sz="1600" b="1" i="0" dirty="0" smtClean="0">
                <a:solidFill>
                  <a:srgbClr val="383838"/>
                </a:solidFill>
                <a:effectLst/>
                <a:latin typeface="Nunito"/>
              </a:rPr>
              <a:t/>
            </a:r>
            <a:br>
              <a:rPr lang="hr-HR" sz="1600" b="1" i="0" dirty="0" smtClean="0">
                <a:solidFill>
                  <a:srgbClr val="383838"/>
                </a:solidFill>
                <a:effectLst/>
                <a:latin typeface="Nunito"/>
              </a:rPr>
            </a:br>
            <a:endParaRPr lang="hr-HR" sz="1600" b="1" i="0" dirty="0" smtClean="0">
              <a:solidFill>
                <a:srgbClr val="383838"/>
              </a:solidFill>
              <a:effectLst/>
              <a:latin typeface="Nunito"/>
            </a:endParaRPr>
          </a:p>
          <a:p>
            <a:r>
              <a:rPr lang="hr-HR" sz="1600" b="0" i="0" dirty="0" smtClean="0">
                <a:solidFill>
                  <a:srgbClr val="212529"/>
                </a:solidFill>
                <a:effectLst/>
                <a:latin typeface="Nunito"/>
              </a:rPr>
              <a:t>Pogledaj videozapis</a:t>
            </a:r>
            <a:endParaRPr lang="hr-HR" sz="1600" b="0" i="0" dirty="0">
              <a:solidFill>
                <a:srgbClr val="212529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88281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760" y="2009496"/>
            <a:ext cx="4500562" cy="4643437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hr-HR" dirty="0" smtClean="0"/>
              <a:t>Prirodna bogatstva velika, ali neravnomjerno raspoređena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/>
              <a:t>SAD, Kanada, </a:t>
            </a:r>
            <a:r>
              <a:rPr lang="hr-HR" dirty="0" smtClean="0"/>
              <a:t>Brazil </a:t>
            </a:r>
            <a:r>
              <a:rPr lang="hr-HR" dirty="0" smtClean="0">
                <a:sym typeface="Wingdings" pitchFamily="2" charset="2"/>
              </a:rPr>
              <a:t> </a:t>
            </a:r>
            <a:r>
              <a:rPr lang="hr-HR" dirty="0" smtClean="0">
                <a:solidFill>
                  <a:srgbClr val="27C103"/>
                </a:solidFill>
                <a:sym typeface="Wingdings" pitchFamily="2" charset="2"/>
              </a:rPr>
              <a:t>rude, vodna snaga, plodno </a:t>
            </a:r>
            <a:r>
              <a:rPr lang="hr-HR" dirty="0" smtClean="0">
                <a:solidFill>
                  <a:srgbClr val="27C103"/>
                </a:solidFill>
                <a:sym typeface="Wingdings" pitchFamily="2" charset="2"/>
              </a:rPr>
              <a:t>tlo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/>
              <a:t>Čile </a:t>
            </a:r>
            <a:r>
              <a:rPr lang="hr-HR" dirty="0"/>
              <a:t>i </a:t>
            </a:r>
            <a:r>
              <a:rPr lang="hr-HR" dirty="0" smtClean="0"/>
              <a:t>Peru- </a:t>
            </a:r>
            <a:r>
              <a:rPr lang="hr-HR" dirty="0">
                <a:solidFill>
                  <a:srgbClr val="27C103"/>
                </a:solidFill>
                <a:sym typeface="Wingdings" pitchFamily="2" charset="2"/>
              </a:rPr>
              <a:t>rude</a:t>
            </a:r>
            <a:endParaRPr lang="hr-HR" dirty="0" smtClean="0">
              <a:solidFill>
                <a:srgbClr val="27C103"/>
              </a:solidFill>
              <a:sym typeface="Wingdings" pitchFamily="2" charset="2"/>
            </a:endParaRPr>
          </a:p>
          <a:p>
            <a:pPr>
              <a:lnSpc>
                <a:spcPct val="150000"/>
              </a:lnSpc>
              <a:defRPr/>
            </a:pPr>
            <a:endParaRPr lang="hr-HR" dirty="0" smtClean="0">
              <a:solidFill>
                <a:srgbClr val="27C103"/>
              </a:solidFill>
              <a:sym typeface="Wingdings" pitchFamily="2" charset="2"/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2714625"/>
            <a:ext cx="41910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Svjetlana\Documents\školska knjiga\ppt predlosci i slike\slike2\originali\050_0000109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1028700"/>
            <a:ext cx="4357688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itle 1"/>
          <p:cNvSpPr>
            <a:spLocks noGrp="1"/>
          </p:cNvSpPr>
          <p:nvPr>
            <p:ph type="title"/>
          </p:nvPr>
        </p:nvSpPr>
        <p:spPr>
          <a:xfrm>
            <a:off x="294154" y="1028700"/>
            <a:ext cx="8229600" cy="1143000"/>
          </a:xfrm>
        </p:spPr>
        <p:txBody>
          <a:bodyPr/>
          <a:lstStyle/>
          <a:p>
            <a:pPr algn="l"/>
            <a:r>
              <a:rPr lang="hr-HR" altLang="sr-Latn-RS" b="1" dirty="0" smtClean="0"/>
              <a:t>Važna prirodna bogatstva</a:t>
            </a:r>
          </a:p>
        </p:txBody>
      </p:sp>
    </p:spTree>
    <p:extLst>
      <p:ext uri="{BB962C8B-B14F-4D97-AF65-F5344CB8AC3E}">
        <p14:creationId xmlns:p14="http://schemas.microsoft.com/office/powerpoint/2010/main" val="116207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23707"/>
            <a:ext cx="6496610" cy="634996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7330559" y="6375146"/>
            <a:ext cx="2622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Prirodna bogatstva Brazila</a:t>
            </a:r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47" y="2153157"/>
            <a:ext cx="4471343" cy="2781439"/>
          </a:xfrm>
          <a:prstGeom prst="rect">
            <a:avLst/>
          </a:prstGeom>
        </p:spPr>
      </p:pic>
      <p:sp>
        <p:nvSpPr>
          <p:cNvPr id="8" name="Rezervirano mjesto sadržaja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Pravokutnik 8"/>
          <p:cNvSpPr/>
          <p:nvPr/>
        </p:nvSpPr>
        <p:spPr>
          <a:xfrm>
            <a:off x="734026" y="5001781"/>
            <a:ext cx="364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Rudnik željezne rude Itabira u Brazilu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9950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99" y="0"/>
            <a:ext cx="11815201" cy="6525973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4281224" y="6476244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i="0" dirty="0" smtClean="0">
                <a:solidFill>
                  <a:srgbClr val="383838"/>
                </a:solidFill>
                <a:effectLst/>
                <a:latin typeface="Nunito"/>
              </a:rPr>
              <a:t>Obnovljivi izvori energije u SAD-u</a:t>
            </a:r>
            <a:endParaRPr lang="pl-PL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64384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11480" y="809262"/>
            <a:ext cx="10515600" cy="1325563"/>
          </a:xfrm>
        </p:spPr>
        <p:txBody>
          <a:bodyPr/>
          <a:lstStyle/>
          <a:p>
            <a:r>
              <a:rPr lang="hr-HR" dirty="0" smtClean="0"/>
              <a:t>Fosilna goriva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2787" y="1202865"/>
            <a:ext cx="7643956" cy="4351338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121920" y="273220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solidFill>
                  <a:srgbClr val="262626"/>
                </a:solidFill>
                <a:latin typeface="Nunito"/>
              </a:rPr>
              <a:t>I</a:t>
            </a:r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zvoznice </a:t>
            </a:r>
            <a:r>
              <a:rPr lang="hr-HR" b="1" i="0" dirty="0" smtClean="0">
                <a:solidFill>
                  <a:schemeClr val="accent6"/>
                </a:solidFill>
                <a:effectLst/>
                <a:latin typeface="Nunito"/>
              </a:rPr>
              <a:t>nafte:</a:t>
            </a:r>
          </a:p>
          <a:p>
            <a:r>
              <a:rPr lang="hr-HR" b="1" i="0" dirty="0" smtClean="0">
                <a:effectLst/>
                <a:latin typeface="Nunito"/>
              </a:rPr>
              <a:t>Kanada, SAD, </a:t>
            </a:r>
          </a:p>
          <a:p>
            <a:r>
              <a:rPr lang="hr-HR" b="1" i="0" dirty="0" smtClean="0">
                <a:effectLst/>
                <a:latin typeface="Nunito"/>
              </a:rPr>
              <a:t>Meksiko, Venezuela, Brazil, </a:t>
            </a:r>
          </a:p>
          <a:p>
            <a:r>
              <a:rPr lang="hr-HR" b="1" i="0" dirty="0" smtClean="0">
                <a:effectLst/>
                <a:latin typeface="Nunito"/>
              </a:rPr>
              <a:t>Kolumbija i Ekvador</a:t>
            </a:r>
            <a:endParaRPr lang="hr-HR" b="1" dirty="0"/>
          </a:p>
        </p:txBody>
      </p:sp>
      <p:sp>
        <p:nvSpPr>
          <p:cNvPr id="6" name="Pravokutnik 5"/>
          <p:cNvSpPr/>
          <p:nvPr/>
        </p:nvSpPr>
        <p:spPr>
          <a:xfrm>
            <a:off x="7398911" y="5578474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Fosilna goriva u SAD-u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91219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699" y="1620055"/>
            <a:ext cx="7458301" cy="486861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8629967" cy="4351338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5603443" y="6488668"/>
            <a:ext cx="5750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Vađenje nafte na području središnjim nizina SAD-a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1022623" y="180459"/>
            <a:ext cx="5827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Naftna platforma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Maracaibo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ispred obale Venezuele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5068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4062" y="1162843"/>
            <a:ext cx="10515600" cy="1325563"/>
          </a:xfrm>
        </p:spPr>
        <p:txBody>
          <a:bodyPr/>
          <a:lstStyle/>
          <a:p>
            <a:r>
              <a:rPr lang="hr-HR" dirty="0"/>
              <a:t>Gospodarska obilježja Čilea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50817" y="2295887"/>
            <a:ext cx="10515600" cy="4351338"/>
          </a:xfrm>
        </p:spPr>
        <p:txBody>
          <a:bodyPr/>
          <a:lstStyle/>
          <a:p>
            <a:r>
              <a:rPr lang="hr-HR" dirty="0" smtClean="0"/>
              <a:t>Jedna od </a:t>
            </a:r>
            <a:r>
              <a:rPr lang="hr-HR" b="1" dirty="0" smtClean="0"/>
              <a:t>najstabilnijih </a:t>
            </a:r>
            <a:r>
              <a:rPr lang="hr-HR" b="1" dirty="0"/>
              <a:t>i </a:t>
            </a:r>
            <a:r>
              <a:rPr lang="hr-HR" b="1" dirty="0" smtClean="0"/>
              <a:t>najrazvijenijih </a:t>
            </a:r>
            <a:r>
              <a:rPr lang="hr-HR" b="1" dirty="0"/>
              <a:t>država Južne</a:t>
            </a:r>
            <a:r>
              <a:rPr lang="hr-HR" dirty="0"/>
              <a:t> (i Latinske) Amerike</a:t>
            </a:r>
            <a:r>
              <a:rPr lang="hr-HR" dirty="0" smtClean="0"/>
              <a:t>.</a:t>
            </a:r>
          </a:p>
          <a:p>
            <a:r>
              <a:rPr lang="hr-HR" dirty="0"/>
              <a:t> </a:t>
            </a:r>
            <a:r>
              <a:rPr lang="hr-HR" dirty="0" smtClean="0"/>
              <a:t>proizvodi </a:t>
            </a:r>
            <a:r>
              <a:rPr lang="hr-HR" dirty="0"/>
              <a:t>oko trećine </a:t>
            </a:r>
            <a:r>
              <a:rPr lang="hr-HR" dirty="0" smtClean="0"/>
              <a:t>svjetskoga </a:t>
            </a:r>
            <a:r>
              <a:rPr lang="hr-HR" b="1" dirty="0" smtClean="0"/>
              <a:t>bakra</a:t>
            </a:r>
          </a:p>
          <a:p>
            <a:r>
              <a:rPr lang="it-IT" dirty="0" err="1"/>
              <a:t>izvozi</a:t>
            </a:r>
            <a:r>
              <a:rPr lang="it-IT" dirty="0"/>
              <a:t> </a:t>
            </a:r>
            <a:r>
              <a:rPr lang="it-IT" b="1" dirty="0" err="1"/>
              <a:t>voće</a:t>
            </a:r>
            <a:r>
              <a:rPr lang="it-IT" dirty="0"/>
              <a:t> i </a:t>
            </a:r>
            <a:r>
              <a:rPr lang="it-IT" b="1" dirty="0"/>
              <a:t>vino</a:t>
            </a:r>
            <a:r>
              <a:rPr lang="it-IT" dirty="0"/>
              <a:t> te </a:t>
            </a:r>
            <a:r>
              <a:rPr lang="it-IT" b="1" dirty="0" err="1"/>
              <a:t>ribu</a:t>
            </a:r>
            <a:r>
              <a:rPr lang="it-IT" b="1" dirty="0"/>
              <a:t> </a:t>
            </a:r>
            <a:r>
              <a:rPr lang="it-IT" dirty="0" smtClean="0"/>
              <a:t>i</a:t>
            </a:r>
            <a:endParaRPr lang="hr-HR" dirty="0" smtClean="0"/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</a:t>
            </a:r>
            <a:r>
              <a:rPr lang="it-IT" dirty="0" smtClean="0"/>
              <a:t> </a:t>
            </a:r>
            <a:r>
              <a:rPr lang="it-IT" dirty="0" err="1"/>
              <a:t>riblje</a:t>
            </a:r>
            <a:r>
              <a:rPr lang="it-IT" dirty="0"/>
              <a:t> </a:t>
            </a:r>
            <a:r>
              <a:rPr lang="it-IT" dirty="0" err="1"/>
              <a:t>proizvode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913" y="3684535"/>
            <a:ext cx="5470225" cy="307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1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24544" cy="4457556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1966968" y="4457556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Glavni grad Santiago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7399338" y="6488668"/>
            <a:ext cx="3942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Valparaíso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, najveća čileanska luka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494" y="2648196"/>
            <a:ext cx="6827506" cy="384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5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8566" y="1162843"/>
            <a:ext cx="10515600" cy="1325563"/>
          </a:xfrm>
        </p:spPr>
        <p:txBody>
          <a:bodyPr/>
          <a:lstStyle/>
          <a:p>
            <a:r>
              <a:rPr lang="hr-HR" dirty="0"/>
              <a:t>Gospodarska obilježja Brazila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37605" y="2043340"/>
            <a:ext cx="10515600" cy="4351338"/>
          </a:xfrm>
        </p:spPr>
        <p:txBody>
          <a:bodyPr/>
          <a:lstStyle/>
          <a:p>
            <a:r>
              <a:rPr lang="hr-HR" dirty="0"/>
              <a:t> </a:t>
            </a:r>
            <a:r>
              <a:rPr lang="hr-HR" b="1" dirty="0"/>
              <a:t>najveća i najmnogoljudnija južnoamerička </a:t>
            </a:r>
            <a:r>
              <a:rPr lang="hr-HR" b="1" dirty="0" smtClean="0"/>
              <a:t>država</a:t>
            </a:r>
          </a:p>
          <a:p>
            <a:r>
              <a:rPr lang="hr-HR" dirty="0"/>
              <a:t>prema ukupnom BDP-u  </a:t>
            </a:r>
            <a:r>
              <a:rPr lang="hr-HR" b="1" dirty="0"/>
              <a:t>među deset vodećih u </a:t>
            </a:r>
            <a:r>
              <a:rPr lang="hr-HR" b="1" dirty="0" smtClean="0"/>
              <a:t>svijetu</a:t>
            </a:r>
          </a:p>
          <a:p>
            <a:r>
              <a:rPr lang="hr-HR" b="1" dirty="0"/>
              <a:t>Jugoistočno </a:t>
            </a:r>
            <a:r>
              <a:rPr lang="hr-HR" b="1" dirty="0" smtClean="0"/>
              <a:t>priobalje- </a:t>
            </a:r>
            <a:r>
              <a:rPr lang="hr-HR" dirty="0" smtClean="0"/>
              <a:t>gospodarsko </a:t>
            </a:r>
            <a:r>
              <a:rPr lang="hr-HR" dirty="0"/>
              <a:t>srce i najnaseljeniji dio </a:t>
            </a:r>
            <a:r>
              <a:rPr lang="hr-HR" dirty="0" smtClean="0"/>
              <a:t>Brazila</a:t>
            </a:r>
          </a:p>
          <a:p>
            <a:r>
              <a:rPr lang="hr-HR" dirty="0" smtClean="0"/>
              <a:t>izvozni proizvodi: </a:t>
            </a:r>
          </a:p>
          <a:p>
            <a:pPr marL="0" indent="0">
              <a:buNone/>
            </a:pPr>
            <a:r>
              <a:rPr lang="hr-HR" dirty="0" smtClean="0"/>
              <a:t>- rude </a:t>
            </a:r>
            <a:r>
              <a:rPr lang="hr-HR" dirty="0"/>
              <a:t>i metali </a:t>
            </a:r>
            <a:r>
              <a:rPr lang="hr-HR" dirty="0" smtClean="0"/>
              <a:t>(</a:t>
            </a:r>
            <a:r>
              <a:rPr lang="hr-HR" dirty="0"/>
              <a:t> </a:t>
            </a:r>
            <a:r>
              <a:rPr lang="hr-HR" b="1" dirty="0"/>
              <a:t>željezna ruda i željezo, mangan, aluminij</a:t>
            </a:r>
            <a:r>
              <a:rPr lang="hr-HR" dirty="0"/>
              <a:t>) 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- vozila </a:t>
            </a:r>
            <a:r>
              <a:rPr lang="hr-HR" dirty="0"/>
              <a:t>i dijelovi, </a:t>
            </a:r>
            <a:r>
              <a:rPr lang="hr-HR" dirty="0" smtClean="0"/>
              <a:t>strojevi</a:t>
            </a:r>
          </a:p>
          <a:p>
            <a:pPr>
              <a:buFontTx/>
              <a:buChar char="-"/>
            </a:pPr>
            <a:r>
              <a:rPr lang="hr-HR" dirty="0" smtClean="0"/>
              <a:t>poljoprivredni </a:t>
            </a:r>
            <a:r>
              <a:rPr lang="hr-HR" dirty="0"/>
              <a:t>i prehrambeni proizvodi </a:t>
            </a:r>
            <a:r>
              <a:rPr lang="hr-HR" dirty="0" smtClean="0"/>
              <a:t>(</a:t>
            </a:r>
            <a:r>
              <a:rPr lang="hr-HR" b="1" dirty="0" smtClean="0"/>
              <a:t>soja</a:t>
            </a:r>
            <a:r>
              <a:rPr lang="hr-HR" b="1" dirty="0"/>
              <a:t>, kava, šećer i meso</a:t>
            </a:r>
            <a:r>
              <a:rPr lang="hr-HR" dirty="0"/>
              <a:t>), </a:t>
            </a:r>
            <a:endParaRPr lang="hr-HR" dirty="0" smtClean="0"/>
          </a:p>
          <a:p>
            <a:pPr>
              <a:buFontTx/>
              <a:buChar char="-"/>
            </a:pPr>
            <a:r>
              <a:rPr lang="hr-HR" b="1" dirty="0" smtClean="0"/>
              <a:t>drvo </a:t>
            </a:r>
            <a:r>
              <a:rPr lang="hr-HR" b="1" dirty="0"/>
              <a:t>i drvne </a:t>
            </a:r>
            <a:r>
              <a:rPr lang="hr-HR" b="1" dirty="0" smtClean="0"/>
              <a:t>prerađevine, papir</a:t>
            </a:r>
            <a:r>
              <a:rPr lang="hr-HR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2576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48487" cy="6721747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49194" y="45522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Rio de Janeiro-</a:t>
            </a:r>
            <a:r>
              <a:rPr lang="hr-HR" i="0" dirty="0" smtClean="0">
                <a:solidFill>
                  <a:srgbClr val="383838"/>
                </a:solidFill>
                <a:effectLst/>
                <a:latin typeface="Nunito"/>
              </a:rPr>
              <a:t>turizam</a:t>
            </a:r>
            <a:endParaRPr lang="hr-HR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1026" name="Picture 2" descr="image al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550" y="-66071"/>
            <a:ext cx="5539256" cy="692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utnik 5"/>
          <p:cNvSpPr/>
          <p:nvPr/>
        </p:nvSpPr>
        <p:spPr>
          <a:xfrm>
            <a:off x="6631915" y="45522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Brasilia- </a:t>
            </a:r>
            <a:r>
              <a:rPr lang="hr-HR" i="0" dirty="0" smtClean="0">
                <a:solidFill>
                  <a:srgbClr val="383838"/>
                </a:solidFill>
                <a:effectLst/>
                <a:latin typeface="Nunito"/>
              </a:rPr>
              <a:t>glavni grad</a:t>
            </a:r>
            <a:endParaRPr lang="hr-HR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50159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43343" y="1076327"/>
            <a:ext cx="8229600" cy="1143000"/>
          </a:xfrm>
        </p:spPr>
        <p:txBody>
          <a:bodyPr/>
          <a:lstStyle/>
          <a:p>
            <a:pPr algn="l"/>
            <a:r>
              <a:rPr lang="hr-HR" altLang="sr-Latn-RS" b="1" dirty="0" smtClean="0"/>
              <a:t>Razvijena i nerazvijena Amerika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1" y="2000251"/>
            <a:ext cx="4329113" cy="4714875"/>
          </a:xfrm>
        </p:spPr>
        <p:txBody>
          <a:bodyPr rtlCol="0">
            <a:normAutofit fontScale="92500" lnSpcReduction="20000"/>
          </a:bodyPr>
          <a:lstStyle/>
          <a:p>
            <a:pPr>
              <a:lnSpc>
                <a:spcPct val="160000"/>
              </a:lnSpc>
              <a:defRPr/>
            </a:pPr>
            <a:r>
              <a:rPr lang="hr-HR" dirty="0" smtClean="0"/>
              <a:t>SAD, Kanada</a:t>
            </a:r>
          </a:p>
          <a:p>
            <a:pPr>
              <a:lnSpc>
                <a:spcPct val="160000"/>
              </a:lnSpc>
              <a:defRPr/>
            </a:pPr>
            <a:endParaRPr lang="hr-HR" dirty="0" smtClean="0"/>
          </a:p>
          <a:p>
            <a:pPr>
              <a:lnSpc>
                <a:spcPct val="160000"/>
              </a:lnSpc>
              <a:defRPr/>
            </a:pPr>
            <a:r>
              <a:rPr lang="hr-HR" dirty="0" smtClean="0"/>
              <a:t>Meksiko, Čile, Argentina, Brazil, Panama</a:t>
            </a:r>
          </a:p>
          <a:p>
            <a:pPr>
              <a:lnSpc>
                <a:spcPct val="160000"/>
              </a:lnSpc>
              <a:defRPr/>
            </a:pPr>
            <a:endParaRPr lang="hr-HR" dirty="0" smtClean="0"/>
          </a:p>
          <a:p>
            <a:pPr>
              <a:lnSpc>
                <a:spcPct val="160000"/>
              </a:lnSpc>
              <a:defRPr/>
            </a:pPr>
            <a:r>
              <a:rPr lang="hr-HR" dirty="0" smtClean="0"/>
              <a:t>Haiti, Nikaragva, Honduras, Gvajana, Bolivija</a:t>
            </a:r>
            <a:endParaRPr lang="hr-HR" dirty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351" y="1841598"/>
            <a:ext cx="4224338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1391479" y="2000251"/>
            <a:ext cx="3323645" cy="842838"/>
          </a:xfrm>
          <a:prstGeom prst="rect">
            <a:avLst/>
          </a:prstGeom>
          <a:solidFill>
            <a:schemeClr val="accent2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/>
          <p:cNvSpPr/>
          <p:nvPr/>
        </p:nvSpPr>
        <p:spPr>
          <a:xfrm>
            <a:off x="1569287" y="3422624"/>
            <a:ext cx="4092042" cy="1101668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avokutnik 9"/>
          <p:cNvSpPr/>
          <p:nvPr/>
        </p:nvSpPr>
        <p:spPr>
          <a:xfrm>
            <a:off x="1764700" y="5104778"/>
            <a:ext cx="4251068" cy="1368535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8" name="Ravni poveznik sa strelicom 7"/>
          <p:cNvCxnSpPr/>
          <p:nvPr/>
        </p:nvCxnSpPr>
        <p:spPr>
          <a:xfrm>
            <a:off x="4715124" y="2488758"/>
            <a:ext cx="3267986" cy="27988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Slika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50914">
            <a:off x="5863653" y="4063431"/>
            <a:ext cx="2048596" cy="176907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73882">
            <a:off x="6208579" y="5356150"/>
            <a:ext cx="1619544" cy="139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0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3766" y="1162843"/>
            <a:ext cx="10515600" cy="1325563"/>
          </a:xfrm>
        </p:spPr>
        <p:txBody>
          <a:bodyPr/>
          <a:lstStyle/>
          <a:p>
            <a:r>
              <a:rPr lang="hr-HR" dirty="0"/>
              <a:t>Gospodarska obilježja Venezuele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24314" y="2053592"/>
            <a:ext cx="10515600" cy="4351338"/>
          </a:xfrm>
        </p:spPr>
        <p:txBody>
          <a:bodyPr/>
          <a:lstStyle/>
          <a:p>
            <a:r>
              <a:rPr lang="hr-HR" dirty="0" smtClean="0"/>
              <a:t>izvozila</a:t>
            </a:r>
            <a:r>
              <a:rPr lang="hr-HR" dirty="0"/>
              <a:t> </a:t>
            </a:r>
            <a:r>
              <a:rPr lang="hr-HR" b="1" dirty="0"/>
              <a:t>kavu i </a:t>
            </a:r>
            <a:r>
              <a:rPr lang="hr-HR" b="1" dirty="0" smtClean="0"/>
              <a:t>kakao</a:t>
            </a:r>
            <a:endParaRPr lang="hr-HR" dirty="0"/>
          </a:p>
          <a:p>
            <a:r>
              <a:rPr lang="hr-HR" dirty="0"/>
              <a:t>d</a:t>
            </a:r>
            <a:r>
              <a:rPr lang="hr-HR" dirty="0" smtClean="0"/>
              <a:t>anas </a:t>
            </a:r>
            <a:r>
              <a:rPr lang="hr-HR" dirty="0"/>
              <a:t>ima </a:t>
            </a:r>
            <a:r>
              <a:rPr lang="hr-HR" dirty="0" smtClean="0"/>
              <a:t>najveće </a:t>
            </a:r>
            <a:r>
              <a:rPr lang="hr-HR" dirty="0"/>
              <a:t>poznate </a:t>
            </a:r>
            <a:r>
              <a:rPr lang="hr-HR" b="1" dirty="0"/>
              <a:t>zalihe </a:t>
            </a:r>
            <a:r>
              <a:rPr lang="hr-HR" b="1" dirty="0" smtClean="0"/>
              <a:t>nafte – </a:t>
            </a:r>
            <a:r>
              <a:rPr lang="hr-HR" dirty="0" smtClean="0"/>
              <a:t>OPEC</a:t>
            </a:r>
          </a:p>
          <a:p>
            <a:r>
              <a:rPr lang="hr-HR" dirty="0" smtClean="0"/>
              <a:t>loše </a:t>
            </a:r>
            <a:r>
              <a:rPr lang="hr-HR" dirty="0"/>
              <a:t>upravljanje državom, </a:t>
            </a:r>
            <a:r>
              <a:rPr lang="hr-HR" dirty="0" smtClean="0"/>
              <a:t>korupcija </a:t>
            </a:r>
            <a:r>
              <a:rPr lang="hr-HR" dirty="0"/>
              <a:t>i </a:t>
            </a:r>
            <a:r>
              <a:rPr lang="hr-HR" dirty="0" smtClean="0"/>
              <a:t>socijalni problemi</a:t>
            </a:r>
          </a:p>
          <a:p>
            <a:r>
              <a:rPr lang="hr-HR" dirty="0" smtClean="0"/>
              <a:t>gospodarska kriza</a:t>
            </a:r>
          </a:p>
          <a:p>
            <a:r>
              <a:rPr lang="hr-HR"/>
              <a:t>i</a:t>
            </a:r>
            <a:r>
              <a:rPr lang="hr-HR" smtClean="0"/>
              <a:t>seljavanje stanovništva</a:t>
            </a: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7841543" y="6490470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Santiago- </a:t>
            </a:r>
            <a:r>
              <a:rPr lang="hr-HR" i="0" dirty="0" smtClean="0">
                <a:solidFill>
                  <a:srgbClr val="383838"/>
                </a:solidFill>
                <a:effectLst/>
                <a:latin typeface="Nunito"/>
              </a:rPr>
              <a:t>glavni grad</a:t>
            </a:r>
            <a:endParaRPr lang="hr-HR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868" y="3648891"/>
            <a:ext cx="5209562" cy="284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9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/>
          <a:lstStyle/>
          <a:p>
            <a:r>
              <a:rPr lang="hr-HR" dirty="0"/>
              <a:t>Gospodarska obilježja Kube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68531" y="2025922"/>
            <a:ext cx="10515600" cy="4351338"/>
          </a:xfrm>
        </p:spPr>
        <p:txBody>
          <a:bodyPr/>
          <a:lstStyle/>
          <a:p>
            <a:r>
              <a:rPr lang="hr-HR" dirty="0" smtClean="0"/>
              <a:t>Socijalizam-</a:t>
            </a:r>
            <a:r>
              <a:rPr lang="hr-HR" b="1" dirty="0" smtClean="0"/>
              <a:t> </a:t>
            </a:r>
            <a:r>
              <a:rPr lang="hr-HR" dirty="0"/>
              <a:t>Komunistička </a:t>
            </a:r>
            <a:r>
              <a:rPr lang="hr-HR" dirty="0" smtClean="0"/>
              <a:t>partija</a:t>
            </a:r>
            <a:r>
              <a:rPr lang="hr-HR" b="1" dirty="0"/>
              <a:t> </a:t>
            </a:r>
            <a:r>
              <a:rPr lang="hr-HR" dirty="0" smtClean="0"/>
              <a:t>(</a:t>
            </a:r>
            <a:r>
              <a:rPr lang="hr-HR" dirty="0" err="1" smtClean="0"/>
              <a:t>Fidel</a:t>
            </a:r>
            <a:r>
              <a:rPr lang="hr-HR" dirty="0" smtClean="0"/>
              <a:t> Castro)</a:t>
            </a:r>
          </a:p>
          <a:p>
            <a:r>
              <a:rPr lang="hr-HR" dirty="0" smtClean="0"/>
              <a:t>država je preuzela </a:t>
            </a:r>
            <a:r>
              <a:rPr lang="hr-HR" dirty="0"/>
              <a:t> vlast nad tvrtkama i </a:t>
            </a:r>
            <a:r>
              <a:rPr lang="hr-HR" dirty="0" smtClean="0"/>
              <a:t>veleposjedima</a:t>
            </a:r>
          </a:p>
          <a:p>
            <a:r>
              <a:rPr lang="hr-HR" dirty="0"/>
              <a:t> </a:t>
            </a:r>
            <a:r>
              <a:rPr lang="hr-HR" b="1" dirty="0"/>
              <a:t>podignut životni standard </a:t>
            </a:r>
            <a:r>
              <a:rPr lang="hr-HR" dirty="0"/>
              <a:t>siromašnih, svi su dobili </a:t>
            </a:r>
            <a:r>
              <a:rPr lang="hr-HR" b="1" dirty="0"/>
              <a:t>besplatnu zdravstvenu </a:t>
            </a:r>
            <a:r>
              <a:rPr lang="hr-HR" b="1" dirty="0" smtClean="0"/>
              <a:t>zaštitu </a:t>
            </a:r>
            <a:r>
              <a:rPr lang="hr-HR" b="1" dirty="0"/>
              <a:t>i </a:t>
            </a:r>
            <a:r>
              <a:rPr lang="hr-HR" b="1" dirty="0" smtClean="0"/>
              <a:t>obrazovanje</a:t>
            </a:r>
          </a:p>
          <a:p>
            <a:r>
              <a:rPr lang="hr-HR" dirty="0"/>
              <a:t>izvozni </a:t>
            </a:r>
            <a:r>
              <a:rPr lang="hr-HR" dirty="0" smtClean="0"/>
              <a:t>proizvodi:</a:t>
            </a:r>
            <a:r>
              <a:rPr lang="hr-HR" dirty="0"/>
              <a:t> </a:t>
            </a:r>
            <a:r>
              <a:rPr lang="hr-HR" b="1" dirty="0" smtClean="0"/>
              <a:t>duhan, šećer, nikal</a:t>
            </a:r>
          </a:p>
          <a:p>
            <a:r>
              <a:rPr lang="hr-HR" b="1" dirty="0" smtClean="0"/>
              <a:t>turizam</a:t>
            </a:r>
            <a:r>
              <a:rPr lang="hr-HR" b="1" dirty="0"/>
              <a:t> 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368" y="3478680"/>
            <a:ext cx="5070961" cy="337932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229848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i="0" dirty="0" smtClean="0">
                <a:solidFill>
                  <a:srgbClr val="383838"/>
                </a:solidFill>
                <a:effectLst/>
                <a:latin typeface="Nunito"/>
              </a:rPr>
              <a:t>Havana (Ciudad de La Habana)</a:t>
            </a:r>
          </a:p>
          <a:p>
            <a:pPr algn="just"/>
            <a:r>
              <a:rPr lang="hr-HR" dirty="0" smtClean="0">
                <a:solidFill>
                  <a:srgbClr val="212529"/>
                </a:solidFill>
                <a:latin typeface="Nunito"/>
              </a:rPr>
              <a:t>G</a:t>
            </a:r>
            <a:r>
              <a:rPr lang="es-ES" b="0" i="0" dirty="0" smtClean="0">
                <a:solidFill>
                  <a:srgbClr val="212529"/>
                </a:solidFill>
                <a:effectLst/>
                <a:latin typeface="Nunito"/>
              </a:rPr>
              <a:t>lavni grad</a:t>
            </a:r>
            <a:endParaRPr lang="es-ES" b="0" i="0" dirty="0">
              <a:solidFill>
                <a:srgbClr val="212529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94317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681446" y="870222"/>
            <a:ext cx="10515600" cy="1325563"/>
          </a:xfrm>
        </p:spPr>
        <p:txBody>
          <a:bodyPr/>
          <a:lstStyle/>
          <a:p>
            <a:pPr algn="l"/>
            <a:r>
              <a:rPr lang="hr-HR" altLang="sr-Latn-RS" dirty="0" smtClean="0"/>
              <a:t>Ponavljanje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71688"/>
            <a:ext cx="8229600" cy="4572000"/>
          </a:xfrm>
        </p:spPr>
        <p:txBody>
          <a:bodyPr rtlCol="0"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Razvrstajte navedene države u tri kategorije prema gospodarskoj razvijenosti.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r-HR" dirty="0" smtClean="0"/>
              <a:t>Države: Bolivija, SAD, Meksiko, Haiti, Brazil, Argentina, Kanada.</a:t>
            </a:r>
          </a:p>
          <a:p>
            <a:pPr marL="514350" indent="-514350">
              <a:buNone/>
              <a:defRPr/>
            </a:pPr>
            <a:r>
              <a:rPr lang="hr-HR" dirty="0" smtClean="0"/>
              <a:t>a) visoko razvijene zemlje (G-8): ___________________________________________________ </a:t>
            </a:r>
          </a:p>
          <a:p>
            <a:pPr marL="514350" indent="-514350">
              <a:buNone/>
              <a:defRPr/>
            </a:pPr>
            <a:r>
              <a:rPr lang="hr-HR" dirty="0" smtClean="0"/>
              <a:t>b) srednje razvijene zemlje: _______________________________________________________           </a:t>
            </a:r>
          </a:p>
          <a:p>
            <a:pPr marL="514350" indent="-514350">
              <a:buNone/>
              <a:defRPr/>
            </a:pPr>
            <a:r>
              <a:rPr lang="hr-HR" dirty="0" smtClean="0"/>
              <a:t>c) slabo razvijene zemlje: _________________________________________________________ </a:t>
            </a:r>
          </a:p>
          <a:p>
            <a:pPr marL="514350" indent="-514350">
              <a:buFont typeface="+mj-lt"/>
              <a:buAutoNum type="arabicPeriod" startAt="3"/>
              <a:defRPr/>
            </a:pPr>
            <a:r>
              <a:rPr lang="hr-HR" dirty="0" smtClean="0"/>
              <a:t>Nabrojite nekoliko problema s kojima se susreću nerazvijene zemlje.</a:t>
            </a:r>
          </a:p>
          <a:p>
            <a:pPr marL="514350" indent="-514350">
              <a:buFont typeface="+mj-lt"/>
              <a:buAutoNum type="arabicPeriod" startAt="3"/>
              <a:defRPr/>
            </a:pPr>
            <a:r>
              <a:rPr lang="hr-HR" dirty="0" smtClean="0"/>
              <a:t>Usporedite obilježja </a:t>
            </a:r>
            <a:r>
              <a:rPr lang="hr-HR" b="1" dirty="0" smtClean="0"/>
              <a:t>poljoprivrede u </a:t>
            </a:r>
            <a:r>
              <a:rPr lang="hr-HR" dirty="0" smtClean="0"/>
              <a:t> Angloamerici i  Latinskoj Americi.</a:t>
            </a:r>
          </a:p>
          <a:p>
            <a:pPr marL="514350" indent="-514350">
              <a:buFont typeface="+mj-lt"/>
              <a:buAutoNum type="arabicPeriod" startAt="3"/>
              <a:defRPr/>
            </a:pPr>
            <a:r>
              <a:rPr lang="hr-HR" dirty="0" smtClean="0"/>
              <a:t>Nabrojite četiri poljoprivredne kulture koje se uzgajaju na tropskim plantažama Amerike.</a:t>
            </a:r>
          </a:p>
          <a:p>
            <a:pPr marL="514350" indent="-514350">
              <a:buFont typeface="+mj-lt"/>
              <a:buAutoNum type="arabicPeriod" startAt="3"/>
              <a:defRPr/>
            </a:pPr>
            <a:r>
              <a:rPr lang="hr-HR" dirty="0" smtClean="0"/>
              <a:t>Navedite barem pet prirodnih bogatstava zemalja Amerike. </a:t>
            </a:r>
            <a:r>
              <a:rPr lang="hr-HR" dirty="0" smtClean="0"/>
              <a:t>Uz prirodno bogatstvo navedite naziv države za koju je karakteristično</a:t>
            </a:r>
            <a:r>
              <a:rPr lang="hr-HR" dirty="0" smtClean="0"/>
              <a:t>.</a:t>
            </a: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413797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78" y="1016153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b="1" dirty="0" smtClean="0"/>
              <a:t>Gospodarski problemi nerazvijenih</a:t>
            </a:r>
            <a:endParaRPr lang="hr-HR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2000240"/>
          <a:ext cx="8229600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0090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3D7E41-C849-493F-BC95-A5E9BC79D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A70C4F-E4AE-4128-A8FF-F567337304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2A7437-76DB-42B1-BA13-A0397BD1C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1E7950-0BF0-44FA-A632-85D3542F5D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2F28A7-E806-4D73-A7D3-00663139F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CA673A9-7763-4EE9-AA1F-DDED56F528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4ECCA70-C7BF-457D-8D5F-641900611D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9244BC-F649-4D71-8B91-97543BEC1E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319378" y="964407"/>
            <a:ext cx="8229600" cy="1143000"/>
          </a:xfrm>
        </p:spPr>
        <p:txBody>
          <a:bodyPr/>
          <a:lstStyle/>
          <a:p>
            <a:pPr algn="l"/>
            <a:r>
              <a:rPr lang="hr-HR" altLang="sr-Latn-RS" dirty="0" smtClean="0"/>
              <a:t>Američka poljoprivreda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3429000"/>
            <a:ext cx="91233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626" y="1928814"/>
            <a:ext cx="8715375" cy="2714625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hr-HR" dirty="0" smtClean="0">
                <a:solidFill>
                  <a:srgbClr val="27C103"/>
                </a:solidFill>
              </a:rPr>
              <a:t>Angloamerika</a:t>
            </a:r>
          </a:p>
          <a:p>
            <a:pPr>
              <a:defRPr/>
            </a:pPr>
            <a:r>
              <a:rPr lang="hr-HR" dirty="0" smtClean="0"/>
              <a:t>Među najvećim proizvođačima mnogih poljoprivrednih proizvoda</a:t>
            </a:r>
          </a:p>
          <a:p>
            <a:pPr>
              <a:buFont typeface="Wingdings"/>
              <a:buChar char="à"/>
              <a:defRPr/>
            </a:pPr>
            <a:r>
              <a:rPr lang="hr-HR" dirty="0" smtClean="0">
                <a:sym typeface="Wingdings" pitchFamily="2" charset="2"/>
              </a:rPr>
              <a:t>Žitarice, soja, uljarice</a:t>
            </a:r>
          </a:p>
          <a:p>
            <a:pPr>
              <a:defRPr/>
            </a:pPr>
            <a:r>
              <a:rPr lang="hr-HR" dirty="0" smtClean="0">
                <a:sym typeface="Wingdings" pitchFamily="2" charset="2"/>
              </a:rPr>
              <a:t>Šumarstvo </a:t>
            </a:r>
          </a:p>
        </p:txBody>
      </p:sp>
    </p:spTree>
    <p:extLst>
      <p:ext uri="{BB962C8B-B14F-4D97-AF65-F5344CB8AC3E}">
        <p14:creationId xmlns:p14="http://schemas.microsoft.com/office/powerpoint/2010/main" val="173056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6776" y="1189521"/>
            <a:ext cx="8005622" cy="5601917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969376" y="1321356"/>
            <a:ext cx="3706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 smtClean="0"/>
              <a:t>Moderna poljoprivredna proizvodnja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401180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489" y="1233044"/>
            <a:ext cx="6848724" cy="4356805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717374" y="5698740"/>
            <a:ext cx="3771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Poljoprivredni </a:t>
            </a:r>
            <a:r>
              <a:rPr lang="hr-HR" dirty="0" err="1" smtClean="0"/>
              <a:t>beltovi</a:t>
            </a:r>
            <a:r>
              <a:rPr lang="hr-HR" dirty="0" smtClean="0"/>
              <a:t> (pojasevi) SAD-a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108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30982" y="976520"/>
            <a:ext cx="8229600" cy="1143000"/>
          </a:xfrm>
        </p:spPr>
        <p:txBody>
          <a:bodyPr/>
          <a:lstStyle/>
          <a:p>
            <a:pPr algn="l"/>
            <a:r>
              <a:rPr lang="hr-HR" altLang="sr-Latn-RS" dirty="0" smtClean="0"/>
              <a:t>Američka poljoprivreda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834" y="1755776"/>
            <a:ext cx="4929187" cy="4929187"/>
          </a:xfrm>
        </p:spPr>
        <p:txBody>
          <a:bodyPr rtlCol="0">
            <a:normAutofit fontScale="85000" lnSpcReduction="10000"/>
          </a:bodyPr>
          <a:lstStyle/>
          <a:p>
            <a:pPr>
              <a:lnSpc>
                <a:spcPct val="150000"/>
              </a:lnSpc>
              <a:defRPr/>
            </a:pPr>
            <a:r>
              <a:rPr lang="hr-HR" dirty="0" smtClean="0">
                <a:solidFill>
                  <a:srgbClr val="27C103"/>
                </a:solidFill>
              </a:rPr>
              <a:t>Latinska Amerika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/>
              <a:t>veći udio poljoprivrednog stanovništva, manja produktivnost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/>
              <a:t>Tržišna proizvodnja </a:t>
            </a:r>
            <a:r>
              <a:rPr lang="hr-HR" dirty="0" smtClean="0">
                <a:sym typeface="Wingdings" pitchFamily="2" charset="2"/>
              </a:rPr>
              <a:t> </a:t>
            </a:r>
            <a:r>
              <a:rPr lang="hr-HR" b="1" dirty="0" smtClean="0">
                <a:solidFill>
                  <a:srgbClr val="27C103"/>
                </a:solidFill>
                <a:sym typeface="Wingdings" pitchFamily="2" charset="2"/>
              </a:rPr>
              <a:t>veleposjedi</a:t>
            </a:r>
            <a:r>
              <a:rPr lang="hr-HR" dirty="0" smtClean="0">
                <a:sym typeface="Wingdings" pitchFamily="2" charset="2"/>
              </a:rPr>
              <a:t> i </a:t>
            </a:r>
            <a:r>
              <a:rPr lang="hr-HR" b="1" dirty="0" smtClean="0">
                <a:solidFill>
                  <a:srgbClr val="27C103"/>
                </a:solidFill>
                <a:sym typeface="Wingdings" pitchFamily="2" charset="2"/>
              </a:rPr>
              <a:t>plantaže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>
                <a:sym typeface="Wingdings" pitchFamily="2" charset="2"/>
              </a:rPr>
              <a:t>Kava, banane, ananas, šećerna trska, duhan</a:t>
            </a:r>
          </a:p>
          <a:p>
            <a:pPr>
              <a:lnSpc>
                <a:spcPct val="150000"/>
              </a:lnSpc>
              <a:defRPr/>
            </a:pPr>
            <a:r>
              <a:rPr lang="hr-HR" dirty="0" smtClean="0">
                <a:sym typeface="Wingdings" pitchFamily="2" charset="2"/>
              </a:rPr>
              <a:t>Žitarice, govedarstvo</a:t>
            </a:r>
            <a:endParaRPr lang="hr-HR" dirty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1" y="1857375"/>
            <a:ext cx="3495675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89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zervirano mjesto sadržaja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4699" y="0"/>
            <a:ext cx="5178630" cy="3455068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62650" cy="3971925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622856" y="230188"/>
            <a:ext cx="1646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Plantaža </a:t>
            </a:r>
            <a:r>
              <a:rPr lang="hr-HR" dirty="0" err="1" smtClean="0"/>
              <a:t>kasave</a:t>
            </a:r>
            <a:endParaRPr lang="hr-HR" dirty="0"/>
          </a:p>
        </p:txBody>
      </p:sp>
      <p:sp>
        <p:nvSpPr>
          <p:cNvPr id="7" name="Pravokutnik 6"/>
          <p:cNvSpPr/>
          <p:nvPr/>
        </p:nvSpPr>
        <p:spPr>
          <a:xfrm>
            <a:off x="8107732" y="1387233"/>
            <a:ext cx="1872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Plantaža kakaovca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529" y="3143797"/>
            <a:ext cx="5524971" cy="363141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60" y="3590005"/>
            <a:ext cx="5773590" cy="3267995"/>
          </a:xfrm>
          <a:prstGeom prst="rect">
            <a:avLst/>
          </a:prstGeom>
        </p:spPr>
      </p:pic>
      <p:sp>
        <p:nvSpPr>
          <p:cNvPr id="12" name="Pravokutnik 11"/>
          <p:cNvSpPr/>
          <p:nvPr/>
        </p:nvSpPr>
        <p:spPr>
          <a:xfrm>
            <a:off x="2160366" y="3737530"/>
            <a:ext cx="1446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Plantaža kave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2786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13" y="0"/>
            <a:ext cx="10746187" cy="5651751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180887" y="5786688"/>
            <a:ext cx="5035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Govedarstvo je razvijeno na argentinskim pampama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0181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423</Words>
  <Application>Microsoft Office PowerPoint</Application>
  <PresentationFormat>Široki zaslon</PresentationFormat>
  <Paragraphs>119</Paragraphs>
  <Slides>22</Slides>
  <Notes>5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Nunito</vt:lpstr>
      <vt:lpstr>Wingdings</vt:lpstr>
      <vt:lpstr>Tema sustava Office</vt:lpstr>
      <vt:lpstr>PowerPoint prezentacija</vt:lpstr>
      <vt:lpstr>Razvijena i nerazvijena Amerika</vt:lpstr>
      <vt:lpstr>Gospodarski problemi nerazvijenih</vt:lpstr>
      <vt:lpstr>Američka poljoprivreda</vt:lpstr>
      <vt:lpstr>PowerPoint prezentacija</vt:lpstr>
      <vt:lpstr>PowerPoint prezentacija</vt:lpstr>
      <vt:lpstr>Američka poljoprivreda</vt:lpstr>
      <vt:lpstr>PowerPoint prezentacija</vt:lpstr>
      <vt:lpstr>PowerPoint prezentacija</vt:lpstr>
      <vt:lpstr>Šumarstvo</vt:lpstr>
      <vt:lpstr>Važna prirodna bogatstva</vt:lpstr>
      <vt:lpstr>PowerPoint prezentacija</vt:lpstr>
      <vt:lpstr>PowerPoint prezentacija</vt:lpstr>
      <vt:lpstr>Fosilna goriva</vt:lpstr>
      <vt:lpstr>PowerPoint prezentacija</vt:lpstr>
      <vt:lpstr>Gospodarska obilježja Čilea </vt:lpstr>
      <vt:lpstr>PowerPoint prezentacija</vt:lpstr>
      <vt:lpstr>Gospodarska obilježja Brazila </vt:lpstr>
      <vt:lpstr>PowerPoint prezentacija</vt:lpstr>
      <vt:lpstr>Gospodarska obilježja Venezuele </vt:lpstr>
      <vt:lpstr>Gospodarska obilježja Kube </vt:lpstr>
      <vt:lpstr>Ponavljanje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13</cp:revision>
  <dcterms:created xsi:type="dcterms:W3CDTF">2021-05-20T16:17:00Z</dcterms:created>
  <dcterms:modified xsi:type="dcterms:W3CDTF">2021-05-20T20:46:29Z</dcterms:modified>
</cp:coreProperties>
</file>